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2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祐銓 甘" userId="56a77351c2377bff" providerId="LiveId" clId="{0E0E168C-1126-4994-BFC2-AD7846320552}"/>
    <pc:docChg chg="delSld">
      <pc:chgData name="祐銓 甘" userId="56a77351c2377bff" providerId="LiveId" clId="{0E0E168C-1126-4994-BFC2-AD7846320552}" dt="2023-02-18T14:25:01.657" v="0" actId="2696"/>
      <pc:docMkLst>
        <pc:docMk/>
      </pc:docMkLst>
      <pc:sldChg chg="del">
        <pc:chgData name="祐銓 甘" userId="56a77351c2377bff" providerId="LiveId" clId="{0E0E168C-1126-4994-BFC2-AD7846320552}" dt="2023-02-18T14:25:01.657" v="0" actId="2696"/>
        <pc:sldMkLst>
          <pc:docMk/>
          <pc:sldMk cId="320194748" sldId="264"/>
        </pc:sldMkLst>
      </pc:sldChg>
    </pc:docChg>
  </pc:docChgLst>
  <pc:docChgLst>
    <pc:chgData name="祐銓 甘" userId="56a77351c2377bff" providerId="LiveId" clId="{65055F42-5951-42F9-B6C1-C7FA5DCD94B3}"/>
    <pc:docChg chg="undo custSel addSld modSld">
      <pc:chgData name="祐銓 甘" userId="56a77351c2377bff" providerId="LiveId" clId="{65055F42-5951-42F9-B6C1-C7FA5DCD94B3}" dt="2023-01-16T11:20:39.372" v="728" actId="20577"/>
      <pc:docMkLst>
        <pc:docMk/>
      </pc:docMkLst>
      <pc:sldChg chg="modSp mod">
        <pc:chgData name="祐銓 甘" userId="56a77351c2377bff" providerId="LiveId" clId="{65055F42-5951-42F9-B6C1-C7FA5DCD94B3}" dt="2023-01-16T11:13:51.737" v="332"/>
        <pc:sldMkLst>
          <pc:docMk/>
          <pc:sldMk cId="179049273" sldId="256"/>
        </pc:sldMkLst>
        <pc:spChg chg="mod">
          <ac:chgData name="祐銓 甘" userId="56a77351c2377bff" providerId="LiveId" clId="{65055F42-5951-42F9-B6C1-C7FA5DCD94B3}" dt="2023-01-16T11:13:51.737" v="332"/>
          <ac:spMkLst>
            <pc:docMk/>
            <pc:sldMk cId="179049273" sldId="256"/>
            <ac:spMk id="2" creationId="{AAA2975B-81E3-5E3E-D7E2-4CCA0FAD6DE0}"/>
          </ac:spMkLst>
        </pc:spChg>
      </pc:sldChg>
      <pc:sldChg chg="modSp mod">
        <pc:chgData name="祐銓 甘" userId="56a77351c2377bff" providerId="LiveId" clId="{65055F42-5951-42F9-B6C1-C7FA5DCD94B3}" dt="2023-01-16T11:15:37.390" v="397" actId="255"/>
        <pc:sldMkLst>
          <pc:docMk/>
          <pc:sldMk cId="668720635" sldId="257"/>
        </pc:sldMkLst>
        <pc:spChg chg="mod">
          <ac:chgData name="祐銓 甘" userId="56a77351c2377bff" providerId="LiveId" clId="{65055F42-5951-42F9-B6C1-C7FA5DCD94B3}" dt="2023-01-16T11:14:14.772" v="345"/>
          <ac:spMkLst>
            <pc:docMk/>
            <pc:sldMk cId="668720635" sldId="257"/>
            <ac:spMk id="3" creationId="{3E4FBD05-29DE-C1EB-6C63-B06C996F2AD3}"/>
          </ac:spMkLst>
        </pc:spChg>
        <pc:spChg chg="mod">
          <ac:chgData name="祐銓 甘" userId="56a77351c2377bff" providerId="LiveId" clId="{65055F42-5951-42F9-B6C1-C7FA5DCD94B3}" dt="2023-01-16T11:15:37.390" v="397" actId="255"/>
          <ac:spMkLst>
            <pc:docMk/>
            <pc:sldMk cId="668720635" sldId="257"/>
            <ac:spMk id="4" creationId="{492A0D1C-8B0C-DD35-56A2-A4C8807FD4BC}"/>
          </ac:spMkLst>
        </pc:spChg>
      </pc:sldChg>
      <pc:sldChg chg="modSp mod">
        <pc:chgData name="祐銓 甘" userId="56a77351c2377bff" providerId="LiveId" clId="{65055F42-5951-42F9-B6C1-C7FA5DCD94B3}" dt="2023-01-16T11:20:39.372" v="728" actId="20577"/>
        <pc:sldMkLst>
          <pc:docMk/>
          <pc:sldMk cId="1479802811" sldId="261"/>
        </pc:sldMkLst>
        <pc:spChg chg="mod">
          <ac:chgData name="祐銓 甘" userId="56a77351c2377bff" providerId="LiveId" clId="{65055F42-5951-42F9-B6C1-C7FA5DCD94B3}" dt="2023-01-16T11:20:39.372" v="728" actId="20577"/>
          <ac:spMkLst>
            <pc:docMk/>
            <pc:sldMk cId="1479802811" sldId="261"/>
            <ac:spMk id="3" creationId="{0B3F0F5E-B8D2-84BF-68C4-8C7F6F8FC609}"/>
          </ac:spMkLst>
        </pc:spChg>
      </pc:sldChg>
      <pc:sldChg chg="addSp modSp mod setBg">
        <pc:chgData name="祐銓 甘" userId="56a77351c2377bff" providerId="LiveId" clId="{65055F42-5951-42F9-B6C1-C7FA5DCD94B3}" dt="2023-01-15T08:59:06.693" v="10" actId="403"/>
        <pc:sldMkLst>
          <pc:docMk/>
          <pc:sldMk cId="3138659160" sldId="262"/>
        </pc:sldMkLst>
        <pc:spChg chg="mod">
          <ac:chgData name="祐銓 甘" userId="56a77351c2377bff" providerId="LiveId" clId="{65055F42-5951-42F9-B6C1-C7FA5DCD94B3}" dt="2023-01-15T08:58:56.104" v="5" actId="26606"/>
          <ac:spMkLst>
            <pc:docMk/>
            <pc:sldMk cId="3138659160" sldId="262"/>
            <ac:spMk id="2" creationId="{E0EB6F06-5226-7CD9-9C95-C8BDD0709121}"/>
          </ac:spMkLst>
        </pc:spChg>
        <pc:spChg chg="mod">
          <ac:chgData name="祐銓 甘" userId="56a77351c2377bff" providerId="LiveId" clId="{65055F42-5951-42F9-B6C1-C7FA5DCD94B3}" dt="2023-01-15T08:59:06.693" v="10" actId="403"/>
          <ac:spMkLst>
            <pc:docMk/>
            <pc:sldMk cId="3138659160" sldId="262"/>
            <ac:spMk id="3" creationId="{991883B1-3A6C-FF88-B915-CB1FB4C10CE6}"/>
          </ac:spMkLst>
        </pc:spChg>
        <pc:spChg chg="add">
          <ac:chgData name="祐銓 甘" userId="56a77351c2377bff" providerId="LiveId" clId="{65055F42-5951-42F9-B6C1-C7FA5DCD94B3}" dt="2023-01-15T08:58:56.104" v="5" actId="26606"/>
          <ac:spMkLst>
            <pc:docMk/>
            <pc:sldMk cId="3138659160" sldId="262"/>
            <ac:spMk id="1031" creationId="{95CB840F-8E41-4CA5-B79B-25CC80AD234A}"/>
          </ac:spMkLst>
        </pc:spChg>
        <pc:picChg chg="add mod">
          <ac:chgData name="祐銓 甘" userId="56a77351c2377bff" providerId="LiveId" clId="{65055F42-5951-42F9-B6C1-C7FA5DCD94B3}" dt="2023-01-15T08:58:56.104" v="5" actId="26606"/>
          <ac:picMkLst>
            <pc:docMk/>
            <pc:sldMk cId="3138659160" sldId="262"/>
            <ac:picMk id="1026" creationId="{FC219234-D23F-FEA6-8963-B6F8A47B02B8}"/>
          </ac:picMkLst>
        </pc:picChg>
      </pc:sldChg>
      <pc:sldChg chg="modSp new mod">
        <pc:chgData name="祐銓 甘" userId="56a77351c2377bff" providerId="LiveId" clId="{65055F42-5951-42F9-B6C1-C7FA5DCD94B3}" dt="2023-01-15T11:50:34.841" v="315" actId="20577"/>
        <pc:sldMkLst>
          <pc:docMk/>
          <pc:sldMk cId="314207198" sldId="273"/>
        </pc:sldMkLst>
        <pc:spChg chg="mod">
          <ac:chgData name="祐銓 甘" userId="56a77351c2377bff" providerId="LiveId" clId="{65055F42-5951-42F9-B6C1-C7FA5DCD94B3}" dt="2023-01-15T11:47:01.699" v="44"/>
          <ac:spMkLst>
            <pc:docMk/>
            <pc:sldMk cId="314207198" sldId="273"/>
            <ac:spMk id="2" creationId="{2FBDFF55-9C61-B795-2A6B-E362D917481F}"/>
          </ac:spMkLst>
        </pc:spChg>
        <pc:spChg chg="mod">
          <ac:chgData name="祐銓 甘" userId="56a77351c2377bff" providerId="LiveId" clId="{65055F42-5951-42F9-B6C1-C7FA5DCD94B3}" dt="2023-01-15T11:50:34.841" v="315" actId="20577"/>
          <ac:spMkLst>
            <pc:docMk/>
            <pc:sldMk cId="314207198" sldId="273"/>
            <ac:spMk id="3" creationId="{5EE98E6D-2009-6013-B371-EEC9D41BEF6F}"/>
          </ac:spMkLst>
        </pc:spChg>
      </pc:sldChg>
      <pc:sldChg chg="addSp delSp modSp new mod setBg">
        <pc:chgData name="祐銓 甘" userId="56a77351c2377bff" providerId="LiveId" clId="{65055F42-5951-42F9-B6C1-C7FA5DCD94B3}" dt="2023-01-16T11:20:17.118" v="725" actId="1076"/>
        <pc:sldMkLst>
          <pc:docMk/>
          <pc:sldMk cId="1319367337" sldId="274"/>
        </pc:sldMkLst>
        <pc:spChg chg="mod">
          <ac:chgData name="祐銓 甘" userId="56a77351c2377bff" providerId="LiveId" clId="{65055F42-5951-42F9-B6C1-C7FA5DCD94B3}" dt="2023-01-16T11:18:24.676" v="628" actId="26606"/>
          <ac:spMkLst>
            <pc:docMk/>
            <pc:sldMk cId="1319367337" sldId="274"/>
            <ac:spMk id="2" creationId="{2F981E8B-BCA0-4FDA-E0E6-4CFF81B964B8}"/>
          </ac:spMkLst>
        </pc:spChg>
        <pc:spChg chg="add del mod">
          <ac:chgData name="祐銓 甘" userId="56a77351c2377bff" providerId="LiveId" clId="{65055F42-5951-42F9-B6C1-C7FA5DCD94B3}" dt="2023-01-16T11:18:40.732" v="655"/>
          <ac:spMkLst>
            <pc:docMk/>
            <pc:sldMk cId="1319367337" sldId="274"/>
            <ac:spMk id="3" creationId="{3660B27C-227C-FDC0-0766-D22D73BE8A12}"/>
          </ac:spMkLst>
        </pc:spChg>
        <pc:spChg chg="add del mod ord">
          <ac:chgData name="祐銓 甘" userId="56a77351c2377bff" providerId="LiveId" clId="{65055F42-5951-42F9-B6C1-C7FA5DCD94B3}" dt="2023-01-16T11:19:31.653" v="694" actId="478"/>
          <ac:spMkLst>
            <pc:docMk/>
            <pc:sldMk cId="1319367337" sldId="274"/>
            <ac:spMk id="10" creationId="{9DD3CEAB-FC07-5012-C37D-122B73374A84}"/>
          </ac:spMkLst>
        </pc:spChg>
        <pc:spChg chg="add mod">
          <ac:chgData name="祐銓 甘" userId="56a77351c2377bff" providerId="LiveId" clId="{65055F42-5951-42F9-B6C1-C7FA5DCD94B3}" dt="2023-01-16T11:20:17.118" v="725" actId="1076"/>
          <ac:spMkLst>
            <pc:docMk/>
            <pc:sldMk cId="1319367337" sldId="274"/>
            <ac:spMk id="11" creationId="{EAFA72B3-1FED-2DA8-086C-11B492C86D4B}"/>
          </ac:spMkLst>
        </pc:spChg>
        <pc:spChg chg="add">
          <ac:chgData name="祐銓 甘" userId="56a77351c2377bff" providerId="LiveId" clId="{65055F42-5951-42F9-B6C1-C7FA5DCD94B3}" dt="2023-01-16T11:18:24.676" v="628" actId="26606"/>
          <ac:spMkLst>
            <pc:docMk/>
            <pc:sldMk cId="1319367337" sldId="274"/>
            <ac:spMk id="14" creationId="{95CB840F-8E41-4CA5-B79B-25CC80AD234A}"/>
          </ac:spMkLst>
        </pc:spChg>
        <pc:picChg chg="add del mod">
          <ac:chgData name="祐銓 甘" userId="56a77351c2377bff" providerId="LiveId" clId="{65055F42-5951-42F9-B6C1-C7FA5DCD94B3}" dt="2023-01-16T11:16:36.950" v="457" actId="931"/>
          <ac:picMkLst>
            <pc:docMk/>
            <pc:sldMk cId="1319367337" sldId="274"/>
            <ac:picMk id="5" creationId="{222FFBF8-A8E3-C3EC-EE9E-26532DFC4ED4}"/>
          </ac:picMkLst>
        </pc:picChg>
        <pc:picChg chg="add del mod">
          <ac:chgData name="祐銓 甘" userId="56a77351c2377bff" providerId="LiveId" clId="{65055F42-5951-42F9-B6C1-C7FA5DCD94B3}" dt="2023-01-16T11:16:55.007" v="461" actId="931"/>
          <ac:picMkLst>
            <pc:docMk/>
            <pc:sldMk cId="1319367337" sldId="274"/>
            <ac:picMk id="7" creationId="{1EF15CDA-EDA5-C73A-8B86-7CD4333C55F3}"/>
          </ac:picMkLst>
        </pc:picChg>
        <pc:picChg chg="add mod">
          <ac:chgData name="祐銓 甘" userId="56a77351c2377bff" providerId="LiveId" clId="{65055F42-5951-42F9-B6C1-C7FA5DCD94B3}" dt="2023-01-16T11:19:17.071" v="684" actId="1076"/>
          <ac:picMkLst>
            <pc:docMk/>
            <pc:sldMk cId="1319367337" sldId="274"/>
            <ac:picMk id="9" creationId="{CD4F9D58-0819-9659-F154-4C16082CC89A}"/>
          </ac:picMkLst>
        </pc:picChg>
        <pc:picChg chg="add del">
          <ac:chgData name="祐銓 甘" userId="56a77351c2377bff" providerId="LiveId" clId="{65055F42-5951-42F9-B6C1-C7FA5DCD94B3}" dt="2023-01-16T11:18:14.135" v="626"/>
          <ac:picMkLst>
            <pc:docMk/>
            <pc:sldMk cId="1319367337" sldId="274"/>
            <ac:picMk id="1026" creationId="{89C3D466-98AF-5813-AEDB-E6F4D9097FD7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769541"/>
            <a:ext cx="7080026" cy="18288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3773490"/>
            <a:ext cx="708002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7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547807"/>
            <a:ext cx="760634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4565255"/>
            <a:ext cx="7766495" cy="543472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695010"/>
            <a:ext cx="7384010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247728"/>
            <a:ext cx="7765322" cy="543472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5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8437"/>
            <a:ext cx="7765322" cy="3534344"/>
          </a:xfrm>
        </p:spPr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295180"/>
            <a:ext cx="7765322" cy="1501826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02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304353"/>
            <a:ext cx="7765322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742950" y="88479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7878537" y="2928258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2607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2126943"/>
            <a:ext cx="7765322" cy="251183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4650556"/>
            <a:ext cx="7764149" cy="114064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64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885950"/>
            <a:ext cx="2475738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768112"/>
            <a:ext cx="2475738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885950"/>
            <a:ext cx="2475738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2768112"/>
            <a:ext cx="2475738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885950"/>
            <a:ext cx="2475738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2768111"/>
            <a:ext cx="2475738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36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818215"/>
            <a:ext cx="2504979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818215"/>
            <a:ext cx="2504979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818215"/>
            <a:ext cx="2504979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938918"/>
            <a:ext cx="2319276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4572443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939094"/>
            <a:ext cx="2319276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4572442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934432"/>
            <a:ext cx="2319276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4572442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225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5619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609600"/>
            <a:ext cx="1713365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0"/>
            <a:ext cx="5937654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8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06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761068"/>
            <a:ext cx="7192913" cy="1828813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763439"/>
            <a:ext cx="7192913" cy="1333494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2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76450"/>
            <a:ext cx="364263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8037" y="2076451"/>
            <a:ext cx="364263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734507"/>
            <a:ext cx="37719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768" y="1734507"/>
            <a:ext cx="37719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4510" y="1855153"/>
            <a:ext cx="3573573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4510" y="2702104"/>
            <a:ext cx="3573573" cy="304353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2374" y="1855153"/>
            <a:ext cx="3584687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2376" y="2702104"/>
            <a:ext cx="3584686" cy="304353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80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7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7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0"/>
            <a:ext cx="2780167" cy="1821918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609601"/>
            <a:ext cx="4808943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673351"/>
            <a:ext cx="2780167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0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609600"/>
            <a:ext cx="2688125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763702"/>
            <a:ext cx="4280924" cy="1675559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763702"/>
            <a:ext cx="2456813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5273" y="2679700"/>
            <a:ext cx="3441071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4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76450"/>
            <a:ext cx="776532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60007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6000750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6000750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627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lvl1pPr algn="ctr" defTabSz="342900" rtl="0" eaLnBrk="1" latinLnBrk="0" hangingPunct="1">
        <a:lnSpc>
          <a:spcPct val="90000"/>
        </a:lnSpc>
        <a:spcBef>
          <a:spcPct val="0"/>
        </a:spcBef>
        <a:buNone/>
        <a:defRPr sz="34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725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575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%3A%2F%2Fmail.atm.ncu.edu.tw%2F~hong%2Fatmhmpg%2Fforce%2Ffig09.htm&amp;psig=AOvVaw36pImT2vfhHA12h58qTXRa&amp;ust=1672212903591000&amp;source=images&amp;cd=vfe&amp;ved=0CBAQjRxqFwoTCIib6NKkmfwCFQAAAAAdAAAAABAE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視訊 3">
            <a:extLst>
              <a:ext uri="{FF2B5EF4-FFF2-40B4-BE49-F238E27FC236}">
                <a16:creationId xmlns:a16="http://schemas.microsoft.com/office/drawing/2014/main" id="{01C34FBF-F891-B510-B25B-88BC69675E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15" y="0"/>
            <a:ext cx="9143985" cy="6857999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5570164" y="1191288"/>
            <a:ext cx="1496683" cy="5650990"/>
          </a:xfrm>
          <a:prstGeom prst="round2SameRect">
            <a:avLst>
              <a:gd name="adj1" fmla="val 9679"/>
              <a:gd name="adj2" fmla="val 400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AA2975B-81E3-5E3E-D7E2-4CCA0FAD6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776" y="3479680"/>
            <a:ext cx="4827078" cy="789317"/>
          </a:xfrm>
        </p:spPr>
        <p:txBody>
          <a:bodyPr>
            <a:normAutofit/>
          </a:bodyPr>
          <a:lstStyle/>
          <a:p>
            <a:pPr algn="l"/>
            <a:r>
              <a:rPr lang="zh-TW" altLang="en-US" sz="3300" dirty="0">
                <a:solidFill>
                  <a:srgbClr val="FFFF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有氣的物理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4DFB32-C40F-7052-B166-C666CE547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776" y="4268997"/>
            <a:ext cx="4827078" cy="401129"/>
          </a:xfrm>
        </p:spPr>
        <p:txBody>
          <a:bodyPr>
            <a:normAutofit/>
          </a:bodyPr>
          <a:lstStyle/>
          <a:p>
            <a:pPr algn="l"/>
            <a:r>
              <a:rPr lang="zh-TW" altLang="en-US" sz="1350" dirty="0">
                <a:solidFill>
                  <a:srgbClr val="FFFF00"/>
                </a:solidFill>
              </a:rPr>
              <a:t>主講</a:t>
            </a:r>
            <a:r>
              <a:rPr lang="en-US" altLang="zh-TW" sz="1350" dirty="0">
                <a:solidFill>
                  <a:srgbClr val="FFFF00"/>
                </a:solidFill>
              </a:rPr>
              <a:t>:</a:t>
            </a:r>
            <a:r>
              <a:rPr lang="zh-TW" altLang="en-US" sz="1350" dirty="0">
                <a:solidFill>
                  <a:srgbClr val="FFFF00"/>
                </a:solidFill>
              </a:rPr>
              <a:t> 大氣二 吳柏慶、大氣一 甘祐銓</a:t>
            </a:r>
          </a:p>
        </p:txBody>
      </p:sp>
    </p:spTree>
    <p:extLst>
      <p:ext uri="{BB962C8B-B14F-4D97-AF65-F5344CB8AC3E}">
        <p14:creationId xmlns:p14="http://schemas.microsoft.com/office/powerpoint/2010/main" val="179049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BB060E-BDCD-4937-8E8F-D2842B549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影響氣塊運動的主要作用力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4952B8-E33F-5611-D807-C798B7FD19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真實存在的力</a:t>
            </a:r>
            <a:endParaRPr lang="en-US" altLang="zh-TW" sz="2400" dirty="0"/>
          </a:p>
          <a:p>
            <a:pPr lvl="1"/>
            <a:r>
              <a:rPr lang="zh-TW" altLang="en-US" sz="2250" dirty="0"/>
              <a:t>氣壓梯度力 </a:t>
            </a:r>
            <a:r>
              <a:rPr lang="en-US" altLang="zh-TW" sz="2250" dirty="0"/>
              <a:t>(PGF)</a:t>
            </a:r>
          </a:p>
          <a:p>
            <a:pPr lvl="1"/>
            <a:r>
              <a:rPr lang="zh-TW" altLang="en-US" sz="2250" dirty="0"/>
              <a:t>重力</a:t>
            </a:r>
            <a:endParaRPr lang="en-US" altLang="zh-TW" sz="2250" dirty="0"/>
          </a:p>
          <a:p>
            <a:pPr lvl="1"/>
            <a:r>
              <a:rPr lang="zh-TW" altLang="en-US" sz="2250" dirty="0"/>
              <a:t>阻滯力</a:t>
            </a:r>
            <a:endParaRPr lang="en-US" altLang="zh-TW" sz="2250" dirty="0"/>
          </a:p>
          <a:p>
            <a:pPr marL="337500" lvl="1" indent="0">
              <a:buNone/>
            </a:pPr>
            <a:endParaRPr lang="zh-TW" altLang="en-US" sz="2250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0FA56EB-779E-2D6A-60C4-BF8234BC6D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視似力</a:t>
            </a:r>
            <a:endParaRPr lang="en-US" altLang="zh-TW" sz="2400" dirty="0"/>
          </a:p>
          <a:p>
            <a:pPr lvl="1"/>
            <a:r>
              <a:rPr lang="zh-TW" altLang="en-US" sz="2250" dirty="0"/>
              <a:t>離心力</a:t>
            </a:r>
            <a:endParaRPr lang="en-US" altLang="zh-TW" sz="2250" dirty="0"/>
          </a:p>
          <a:p>
            <a:pPr lvl="1"/>
            <a:r>
              <a:rPr lang="zh-TW" altLang="en-US" sz="2250" dirty="0"/>
              <a:t>科氏力</a:t>
            </a:r>
          </a:p>
        </p:txBody>
      </p:sp>
    </p:spTree>
    <p:extLst>
      <p:ext uri="{BB962C8B-B14F-4D97-AF65-F5344CB8AC3E}">
        <p14:creationId xmlns:p14="http://schemas.microsoft.com/office/powerpoint/2010/main" val="1434996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1A876-2449-51CD-A902-A96397C8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氣壓梯度力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28D067-66F7-F64E-B6D3-7C8393954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氣塊在不同壓力的受力不同</a:t>
            </a:r>
            <a:endParaRPr lang="en-US" altLang="zh-TW" sz="2800" dirty="0"/>
          </a:p>
          <a:p>
            <a:r>
              <a:rPr lang="zh-TW" altLang="en-US" sz="2800" dirty="0"/>
              <a:t>基本假設</a:t>
            </a:r>
            <a:r>
              <a:rPr lang="en-US" altLang="zh-TW" sz="2800" dirty="0"/>
              <a:t>:</a:t>
            </a:r>
            <a:r>
              <a:rPr lang="zh-TW" altLang="en-US" sz="2800" dirty="0"/>
              <a:t> 壓力的空間分布具連續性</a:t>
            </a:r>
            <a:endParaRPr lang="en-US" altLang="zh-TW" sz="2800" dirty="0"/>
          </a:p>
          <a:p>
            <a:r>
              <a:rPr lang="zh-TW" altLang="en-US" sz="2800" dirty="0"/>
              <a:t>通常以加速度的形式表示</a:t>
            </a:r>
          </a:p>
        </p:txBody>
      </p:sp>
    </p:spTree>
    <p:extLst>
      <p:ext uri="{BB962C8B-B14F-4D97-AF65-F5344CB8AC3E}">
        <p14:creationId xmlns:p14="http://schemas.microsoft.com/office/powerpoint/2010/main" val="3607202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B9BCEF-4891-4598-73D0-945A2F7F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阻滯力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9EA84E-C869-3C97-E4EF-7B9C00F88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來自流體的黏性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會因速度而具有不同的計算方式</a:t>
            </a:r>
            <a:endParaRPr lang="en-US" altLang="zh-TW" sz="2400" dirty="0"/>
          </a:p>
          <a:p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75173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988211-105D-04E3-4B58-EC9DCA08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科氏力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4096A3-4742-6888-0819-0BEAAFE29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只有在旋轉體系中觀測才有此特性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角動量守恆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南北半球的方向不同</a:t>
            </a:r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0939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6C74C4-5A70-06C3-009F-0B065C46B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13" y="609600"/>
            <a:ext cx="7765322" cy="1257300"/>
          </a:xfrm>
        </p:spPr>
        <p:txBody>
          <a:bodyPr/>
          <a:lstStyle/>
          <a:p>
            <a:r>
              <a:rPr lang="zh-TW" altLang="en-US" dirty="0"/>
              <a:t>大氣動力學實例</a:t>
            </a:r>
            <a:r>
              <a:rPr lang="en-US" altLang="zh-TW" dirty="0"/>
              <a:t>:</a:t>
            </a:r>
            <a:r>
              <a:rPr lang="zh-TW" altLang="en-US" dirty="0"/>
              <a:t> 地轉平衡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0F2716-48C9-F36F-5B18-3DD1C6A24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高中的地轉平衡</a:t>
            </a:r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實際上的地轉平衡</a:t>
            </a:r>
            <a:endParaRPr lang="en-US" altLang="zh-TW" sz="2800" dirty="0"/>
          </a:p>
          <a:p>
            <a:pPr marL="27675" indent="0">
              <a:buNone/>
            </a:pPr>
            <a:endParaRPr lang="en-US" altLang="zh-TW" sz="28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CADC4C7-9297-3E83-0013-53D63D13B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976" y="2004867"/>
            <a:ext cx="2872468" cy="1928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875AF5B-BBA2-8EBC-BA1B-FB421B9FC318}"/>
              </a:ext>
            </a:extLst>
          </p:cNvPr>
          <p:cNvSpPr txBox="1"/>
          <p:nvPr/>
        </p:nvSpPr>
        <p:spPr>
          <a:xfrm>
            <a:off x="915760" y="2676957"/>
            <a:ext cx="4212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/>
              <a:t>圖源</a:t>
            </a:r>
            <a:r>
              <a:rPr lang="en-US" altLang="zh-TW" sz="800" dirty="0"/>
              <a:t>:</a:t>
            </a:r>
            <a:r>
              <a:rPr lang="zh-TW" altLang="en-US" sz="800" dirty="0"/>
              <a:t> </a:t>
            </a:r>
            <a:r>
              <a:rPr lang="en-US" altLang="zh-TW" sz="800" dirty="0">
                <a:hlinkClick r:id="rId3"/>
              </a:rPr>
              <a:t>https://www.google.com/url?sa=i&amp;url=http%3A%2F%2Fmail.atm.ncu.edu.tw%2F~hong%2Fatmhmpg%2Fforce%2Ffig09.htm&amp;psig=AOvVaw36pImT2vfhHA12h58qTXRa&amp;ust=1672212903591000&amp;source=images&amp;cd=vfe&amp;ved=0CBAQjRxqFwoTCIib6NKkmfwCFQAAAAAdAAAAABAE</a:t>
            </a:r>
            <a:r>
              <a:rPr lang="zh-TW" altLang="en-US" sz="800" dirty="0"/>
              <a:t>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709E74C-4468-FBBC-4725-4E40A600F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454" y="4143374"/>
            <a:ext cx="4647990" cy="247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3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BDFF55-9C61-B795-2A6B-E362D9174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相關研究室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98E6D-2009-6013-B371-EEC9D41BE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動力與模擬實驗室</a:t>
            </a:r>
            <a:r>
              <a:rPr lang="en-US" altLang="zh-TW" sz="2400" dirty="0"/>
              <a:t>—</a:t>
            </a:r>
            <a:r>
              <a:rPr lang="zh-TW" altLang="en-US" sz="2400" dirty="0"/>
              <a:t>郭鴻基教授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颱風動力研究室 </a:t>
            </a:r>
            <a:r>
              <a:rPr lang="en-US" altLang="zh-TW" sz="2400" dirty="0"/>
              <a:t>– </a:t>
            </a:r>
            <a:r>
              <a:rPr lang="zh-TW" altLang="en-US" sz="2400" dirty="0"/>
              <a:t>吳俊傑教授</a:t>
            </a:r>
            <a:endParaRPr lang="en-US" altLang="zh-TW" sz="2400"/>
          </a:p>
          <a:p>
            <a:endParaRPr lang="en-US" altLang="zh-TW" sz="2400" dirty="0"/>
          </a:p>
          <a:p>
            <a:r>
              <a:rPr lang="zh-TW" altLang="en-US" sz="2400" dirty="0"/>
              <a:t>氣候動力與全球變遷研究室</a:t>
            </a:r>
            <a:r>
              <a:rPr lang="en-US" altLang="zh-TW" sz="2400" dirty="0"/>
              <a:t>– </a:t>
            </a:r>
            <a:r>
              <a:rPr lang="zh-TW" altLang="en-US" sz="2400" dirty="0"/>
              <a:t>黃彥婷副教授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14207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06E725-F4BC-17BA-7FD1-6AF24DC4D7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感謝聆聽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F42AB44-AB0F-36C7-1106-79F51326F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114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50C45-E23C-DFE2-E3F2-4F8F80D77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4FBD05-29DE-C1EB-6C63-B06C996F2A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流體力學</a:t>
            </a:r>
            <a:endParaRPr lang="en-US" altLang="zh-TW" dirty="0"/>
          </a:p>
          <a:p>
            <a:pPr lvl="1"/>
            <a:r>
              <a:rPr lang="zh-TW" altLang="en-US" dirty="0"/>
              <a:t>理想流體</a:t>
            </a:r>
            <a:endParaRPr lang="en-US" altLang="zh-TW" dirty="0"/>
          </a:p>
          <a:p>
            <a:pPr lvl="1"/>
            <a:r>
              <a:rPr lang="zh-TW" altLang="en-US" dirty="0"/>
              <a:t>連續方程式</a:t>
            </a:r>
            <a:endParaRPr lang="en-US" altLang="zh-TW" dirty="0"/>
          </a:p>
          <a:p>
            <a:pPr lvl="1"/>
            <a:r>
              <a:rPr lang="zh-TW" altLang="en-US" dirty="0"/>
              <a:t>柏努利方程式</a:t>
            </a:r>
            <a:endParaRPr lang="en-US" altLang="zh-TW" dirty="0"/>
          </a:p>
          <a:p>
            <a:pPr lvl="1"/>
            <a:r>
              <a:rPr lang="zh-TW" altLang="en-US" dirty="0"/>
              <a:t>真實流體</a:t>
            </a:r>
            <a:endParaRPr lang="en-US" altLang="zh-TW" dirty="0"/>
          </a:p>
          <a:p>
            <a:pPr lvl="1"/>
            <a:r>
              <a:rPr lang="zh-TW" altLang="en-US" dirty="0"/>
              <a:t>實際案例</a:t>
            </a:r>
            <a:endParaRPr lang="en-US" altLang="zh-TW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92A0D1C-8B0C-DD35-56A2-A4C8807FD4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/>
              <a:t>大氣動力學</a:t>
            </a:r>
            <a:endParaRPr lang="en-US" altLang="zh-TW" dirty="0"/>
          </a:p>
          <a:p>
            <a:pPr lvl="1"/>
            <a:r>
              <a:rPr lang="zh-TW" altLang="en-US" dirty="0"/>
              <a:t>氣塊</a:t>
            </a:r>
            <a:endParaRPr lang="en-US" altLang="zh-TW" dirty="0"/>
          </a:p>
          <a:p>
            <a:pPr lvl="1"/>
            <a:r>
              <a:rPr lang="zh-TW" altLang="en-US" dirty="0"/>
              <a:t>影響氣塊運動的主要作用力</a:t>
            </a:r>
            <a:endParaRPr lang="en-US" altLang="zh-TW" dirty="0"/>
          </a:p>
          <a:p>
            <a:pPr lvl="2"/>
            <a:r>
              <a:rPr lang="en-US" altLang="zh-TW" dirty="0"/>
              <a:t>PGF</a:t>
            </a:r>
          </a:p>
          <a:p>
            <a:pPr lvl="2"/>
            <a:r>
              <a:rPr lang="zh-TW" altLang="en-US" dirty="0"/>
              <a:t>阻滯力</a:t>
            </a:r>
            <a:endParaRPr lang="en-US" altLang="zh-TW" dirty="0"/>
          </a:p>
          <a:p>
            <a:pPr lvl="2"/>
            <a:r>
              <a:rPr lang="zh-TW" altLang="en-US" dirty="0"/>
              <a:t>科氏力</a:t>
            </a:r>
            <a:endParaRPr lang="en-US" altLang="zh-TW" dirty="0"/>
          </a:p>
          <a:p>
            <a:pPr lvl="2"/>
            <a:r>
              <a:rPr lang="zh-TW" altLang="en-US" sz="1580" dirty="0"/>
              <a:t>實際例子</a:t>
            </a:r>
            <a:endParaRPr lang="en-US" altLang="zh-TW" sz="1580" dirty="0"/>
          </a:p>
        </p:txBody>
      </p:sp>
    </p:spTree>
    <p:extLst>
      <p:ext uri="{BB962C8B-B14F-4D97-AF65-F5344CB8AC3E}">
        <p14:creationId xmlns:p14="http://schemas.microsoft.com/office/powerpoint/2010/main" val="668720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Rough stormy water in motion">
            <a:extLst>
              <a:ext uri="{FF2B5EF4-FFF2-40B4-BE49-F238E27FC236}">
                <a16:creationId xmlns:a16="http://schemas.microsoft.com/office/drawing/2014/main" id="{9F56E84D-C884-8B1E-AE5D-E74F63C41E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3914" b="11817"/>
          <a:stretch/>
        </p:blipFill>
        <p:spPr>
          <a:xfrm>
            <a:off x="15" y="857257"/>
            <a:ext cx="9143985" cy="514349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1F8F017-75AB-A7E9-27C8-9B66DC9DF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020" y="2184405"/>
            <a:ext cx="7080026" cy="1371601"/>
          </a:xfrm>
        </p:spPr>
        <p:txBody>
          <a:bodyPr>
            <a:normAutofit/>
          </a:bodyPr>
          <a:lstStyle/>
          <a:p>
            <a:r>
              <a:rPr lang="zh-TW" altLang="en-US" dirty="0"/>
              <a:t>流體力學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F83D56-CEBB-A9DC-D332-93F930497F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020" y="3687367"/>
            <a:ext cx="7080026" cy="787400"/>
          </a:xfrm>
        </p:spPr>
        <p:txBody>
          <a:bodyPr>
            <a:normAutofit/>
          </a:bodyPr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149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B1A623-2086-170C-3267-BEBD69C5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理想流體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88A1A6-2D4F-8732-DBF7-6E34A427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流線</a:t>
            </a:r>
            <a:endParaRPr lang="en-US" altLang="zh-TW" sz="2400" dirty="0"/>
          </a:p>
          <a:p>
            <a:r>
              <a:rPr lang="zh-TW" altLang="en-US" sz="2400"/>
              <a:t>層流</a:t>
            </a:r>
            <a:endParaRPr lang="en-US" altLang="zh-TW" sz="2400" dirty="0"/>
          </a:p>
          <a:p>
            <a:r>
              <a:rPr lang="zh-TW" altLang="en-US" sz="2400" dirty="0"/>
              <a:t>穩定性</a:t>
            </a:r>
            <a:endParaRPr lang="en-US" altLang="zh-TW" sz="2400" dirty="0"/>
          </a:p>
          <a:p>
            <a:r>
              <a:rPr lang="zh-TW" altLang="en-US" sz="2400" dirty="0"/>
              <a:t>不可壓縮性</a:t>
            </a:r>
            <a:endParaRPr lang="en-US" altLang="zh-TW" sz="2400" dirty="0"/>
          </a:p>
          <a:p>
            <a:r>
              <a:rPr lang="zh-TW" altLang="en-US" sz="2400" dirty="0"/>
              <a:t>無黏滯性</a:t>
            </a:r>
            <a:endParaRPr lang="en-US" altLang="zh-TW" sz="2400" dirty="0"/>
          </a:p>
          <a:p>
            <a:r>
              <a:rPr lang="zh-TW" altLang="en-US" sz="2400" dirty="0"/>
              <a:t>不具轉動性</a:t>
            </a:r>
            <a:endParaRPr lang="en-US" altLang="zh-TW" sz="2400" dirty="0"/>
          </a:p>
          <a:p>
            <a:pPr marL="27675" indent="0">
              <a:buNone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97191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4CA8D-1D9E-CC9B-4677-83D74458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連續方程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B4F5D2-72BC-3AFD-C909-ABC056B3F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質量守恆</a:t>
            </a:r>
            <a:endParaRPr lang="en-US" altLang="zh-TW" sz="2400" dirty="0"/>
          </a:p>
          <a:p>
            <a:r>
              <a:rPr lang="zh-TW" altLang="en-US" sz="2400" dirty="0"/>
              <a:t>限制條件</a:t>
            </a:r>
            <a:r>
              <a:rPr lang="en-US" altLang="zh-TW" sz="2400" dirty="0"/>
              <a:t>:</a:t>
            </a:r>
            <a:r>
              <a:rPr lang="zh-TW" altLang="en-US" sz="2400" dirty="0"/>
              <a:t>  僅限理想流體使用</a:t>
            </a:r>
            <a:endParaRPr lang="en-US" altLang="zh-TW" sz="2400" dirty="0"/>
          </a:p>
          <a:p>
            <a:r>
              <a:rPr lang="zh-TW" altLang="en-US" sz="2400" dirty="0"/>
              <a:t>體積流率</a:t>
            </a:r>
            <a:endParaRPr lang="en-US" altLang="zh-TW" sz="2400" dirty="0"/>
          </a:p>
          <a:p>
            <a:r>
              <a:rPr lang="zh-TW" altLang="en-US" sz="2400" dirty="0"/>
              <a:t>質量流率</a:t>
            </a:r>
          </a:p>
        </p:txBody>
      </p:sp>
    </p:spTree>
    <p:extLst>
      <p:ext uri="{BB962C8B-B14F-4D97-AF65-F5344CB8AC3E}">
        <p14:creationId xmlns:p14="http://schemas.microsoft.com/office/powerpoint/2010/main" val="2691871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D7AFBC-E23A-7A96-AFEB-D1C915072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柏努利定律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3F0F5E-B8D2-84BF-68C4-8C7F6F8FC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功能定理</a:t>
            </a:r>
            <a:endParaRPr lang="en-US" altLang="zh-TW" sz="2400" dirty="0"/>
          </a:p>
          <a:p>
            <a:r>
              <a:rPr lang="zh-TW" altLang="en-US" sz="2400" dirty="0"/>
              <a:t>限制條件</a:t>
            </a:r>
            <a:r>
              <a:rPr lang="en-US" altLang="zh-TW" sz="2400" dirty="0"/>
              <a:t>:</a:t>
            </a:r>
            <a:r>
              <a:rPr lang="zh-TW" altLang="en-US" sz="2400" dirty="0"/>
              <a:t>  </a:t>
            </a:r>
            <a:r>
              <a:rPr lang="zh-TW" altLang="en-US" sz="2400"/>
              <a:t>理想流體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479802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0EB6F06-5226-7CD9-9C95-C8BDD0709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643465"/>
            <a:ext cx="2536978" cy="1370605"/>
          </a:xfrm>
        </p:spPr>
        <p:txBody>
          <a:bodyPr>
            <a:normAutofit/>
          </a:bodyPr>
          <a:lstStyle/>
          <a:p>
            <a:pPr algn="l"/>
            <a:r>
              <a:rPr lang="zh-TW" altLang="en-US" sz="2600" dirty="0"/>
              <a:t>真實流體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1883B1-3A6C-FF88-B915-CB1FB4C10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7" y="2247153"/>
            <a:ext cx="2518563" cy="3544046"/>
          </a:xfrm>
        </p:spPr>
        <p:txBody>
          <a:bodyPr>
            <a:normAutofit/>
          </a:bodyPr>
          <a:lstStyle/>
          <a:p>
            <a:r>
              <a:rPr lang="zh-TW" altLang="en-US" sz="2400" dirty="0"/>
              <a:t>流體阻抗</a:t>
            </a:r>
            <a:endParaRPr lang="en-US" altLang="zh-TW" sz="2400" dirty="0"/>
          </a:p>
          <a:p>
            <a:r>
              <a:rPr lang="zh-TW" altLang="en-US" sz="2400" dirty="0"/>
              <a:t>渦旋</a:t>
            </a:r>
            <a:endParaRPr lang="en-US" altLang="zh-TW" sz="2400" dirty="0"/>
          </a:p>
          <a:p>
            <a:r>
              <a:rPr lang="zh-TW" altLang="en-US" sz="2400" dirty="0"/>
              <a:t>湍流</a:t>
            </a:r>
            <a:r>
              <a:rPr lang="en-US" altLang="zh-TW" sz="2400" dirty="0"/>
              <a:t>(Turbulence)</a:t>
            </a:r>
            <a:endParaRPr lang="zh-TW" altLang="en-US" sz="2400" dirty="0"/>
          </a:p>
        </p:txBody>
      </p:sp>
      <p:pic>
        <p:nvPicPr>
          <p:cNvPr id="1026" name="Picture 2" descr="湍流（流体的一种流动状态）_百度百科">
            <a:extLst>
              <a:ext uri="{FF2B5EF4-FFF2-40B4-BE49-F238E27FC236}">
                <a16:creationId xmlns:a16="http://schemas.microsoft.com/office/drawing/2014/main" id="{FC219234-D23F-FEA6-8963-B6F8A47B0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86511" y="1361317"/>
            <a:ext cx="4974888" cy="371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65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F981E8B-BCA0-4FDA-E0E6-4CFF81B96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643465"/>
            <a:ext cx="2536978" cy="1370605"/>
          </a:xfrm>
        </p:spPr>
        <p:txBody>
          <a:bodyPr>
            <a:normAutofit/>
          </a:bodyPr>
          <a:lstStyle/>
          <a:p>
            <a:pPr algn="l"/>
            <a:r>
              <a:rPr lang="zh-TW" altLang="en-US" sz="2600"/>
              <a:t>實際案例</a:t>
            </a:r>
            <a:r>
              <a:rPr lang="en-US" altLang="zh-TW" sz="2600"/>
              <a:t>—</a:t>
            </a:r>
            <a:r>
              <a:rPr lang="zh-TW" altLang="en-US" sz="2600"/>
              <a:t>雨滴碰撞效率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60B27C-227C-FDC0-0766-D22D73BE8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7" y="2247153"/>
            <a:ext cx="2518563" cy="3544046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兩個雨滴間的縫隙縮小，風速增加 </a:t>
            </a:r>
            <a:r>
              <a:rPr lang="en-US" altLang="zh-TW" sz="2000" dirty="0"/>
              <a:t>(</a:t>
            </a:r>
            <a:r>
              <a:rPr lang="zh-TW" altLang="en-US" sz="2000" dirty="0"/>
              <a:t>連續方程</a:t>
            </a:r>
            <a:r>
              <a:rPr lang="en-US" altLang="zh-TW" sz="2000" dirty="0"/>
              <a:t>)</a:t>
            </a:r>
          </a:p>
          <a:p>
            <a:r>
              <a:rPr lang="zh-TW" altLang="en-US" sz="2000" dirty="0"/>
              <a:t>風速增加，壓力變小</a:t>
            </a:r>
            <a:r>
              <a:rPr lang="en-US" altLang="zh-TW" sz="2000" dirty="0"/>
              <a:t>(</a:t>
            </a:r>
            <a:r>
              <a:rPr lang="zh-TW" altLang="en-US" sz="2000" dirty="0"/>
              <a:t> 柏努利方程式</a:t>
            </a:r>
            <a:r>
              <a:rPr lang="en-US" altLang="zh-TW" sz="2000" dirty="0"/>
              <a:t>)</a:t>
            </a:r>
            <a:r>
              <a:rPr lang="zh-TW" altLang="en-US" sz="2000" dirty="0"/>
              <a:t>，碰撞機率增加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D4F9D58-0819-9659-F154-4C16082CC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440" y="1013753"/>
            <a:ext cx="4783859" cy="5147733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EAFA72B3-1FED-2DA8-086C-11B492C86D4B}"/>
              </a:ext>
            </a:extLst>
          </p:cNvPr>
          <p:cNvSpPr txBox="1"/>
          <p:nvPr/>
        </p:nvSpPr>
        <p:spPr>
          <a:xfrm>
            <a:off x="7315200" y="3279842"/>
            <a:ext cx="1143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chemeClr val="bg1"/>
                </a:solidFill>
              </a:rPr>
              <a:t>柏努利方程</a:t>
            </a:r>
          </a:p>
        </p:txBody>
      </p:sp>
    </p:spTree>
    <p:extLst>
      <p:ext uri="{BB962C8B-B14F-4D97-AF65-F5344CB8AC3E}">
        <p14:creationId xmlns:p14="http://schemas.microsoft.com/office/powerpoint/2010/main" val="1319367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34F6C-7801-E80E-D238-F10F0252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D901B7-5368-17E6-CB18-56448BC6F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大氣常用的研究對象</a:t>
            </a:r>
            <a:endParaRPr lang="en-US" altLang="zh-TW" sz="2400" dirty="0"/>
          </a:p>
          <a:p>
            <a:r>
              <a:rPr lang="zh-TW" altLang="en-US" sz="2400" dirty="0"/>
              <a:t>同氣塊內的氣體分布可被視為均質</a:t>
            </a:r>
            <a:endParaRPr lang="en-US" altLang="zh-TW" sz="2400" dirty="0"/>
          </a:p>
          <a:p>
            <a:r>
              <a:rPr lang="zh-TW" altLang="en-US" sz="2400" dirty="0"/>
              <a:t>尺度常為公里級</a:t>
            </a:r>
            <a:endParaRPr lang="en-US" altLang="zh-TW" sz="2400" dirty="0"/>
          </a:p>
          <a:p>
            <a:pPr marL="27675" indent="0">
              <a:buNone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45838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Slate">
      <a:majorFont>
        <a:latin typeface="Bodoni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369</Words>
  <Application>Microsoft Office PowerPoint</Application>
  <PresentationFormat>如螢幕大小 (4:3)</PresentationFormat>
  <Paragraphs>79</Paragraphs>
  <Slides>16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標楷體</vt:lpstr>
      <vt:lpstr>Bodoni MT</vt:lpstr>
      <vt:lpstr>Goudy Old Style</vt:lpstr>
      <vt:lpstr>Wingdings 2</vt:lpstr>
      <vt:lpstr>SlateVTI</vt:lpstr>
      <vt:lpstr>有氣的物理</vt:lpstr>
      <vt:lpstr>內容</vt:lpstr>
      <vt:lpstr>流體力學</vt:lpstr>
      <vt:lpstr>理想流體</vt:lpstr>
      <vt:lpstr>連續方程</vt:lpstr>
      <vt:lpstr>柏努利定律</vt:lpstr>
      <vt:lpstr>真實流體</vt:lpstr>
      <vt:lpstr>實際案例—雨滴碰撞效率</vt:lpstr>
      <vt:lpstr>氣塊</vt:lpstr>
      <vt:lpstr>影響氣塊運動的主要作用力</vt:lpstr>
      <vt:lpstr>氣壓梯度力</vt:lpstr>
      <vt:lpstr>阻滯力</vt:lpstr>
      <vt:lpstr>科氏力</vt:lpstr>
      <vt:lpstr>大氣動力學實例: 地轉平衡</vt:lpstr>
      <vt:lpstr>相關研究室</vt:lpstr>
      <vt:lpstr>感謝聆聽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大氣中的物理</dc:title>
  <dc:creator>祐銓 甘</dc:creator>
  <cp:lastModifiedBy>祐銓 甘</cp:lastModifiedBy>
  <cp:revision>3</cp:revision>
  <dcterms:created xsi:type="dcterms:W3CDTF">2022-12-27T00:59:02Z</dcterms:created>
  <dcterms:modified xsi:type="dcterms:W3CDTF">2023-02-18T14:25:12Z</dcterms:modified>
</cp:coreProperties>
</file>

<file path=docProps/thumbnail.jpeg>
</file>